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embeddedFontLst>
    <p:embeddedFont>
      <p:font typeface="Lato" panose="020F0502020204030203" pitchFamily="34" charset="0"/>
      <p:regular r:id="rId28"/>
      <p:bold r:id="rId29"/>
      <p:italic r:id="rId30"/>
      <p:boldItalic r:id="rId31"/>
    </p:embeddedFont>
    <p:embeddedFont>
      <p:font typeface="Raleway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A994DE-1751-4C88-B59E-4AC4F13BDDB1}">
  <a:tblStyle styleId="{90A994DE-1751-4C88-B59E-4AC4F13BDD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12" y="-185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daaf6a30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daaf6a30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b9a0b074_1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b9a0b074_1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db029bb7b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db029bb7b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b029bb7b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b029bb7b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daaf6a300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daaf6a300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db029bb7b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db029bb7b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db029bb7b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db029bb7b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daaf6a300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daaf6a300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db029bb7b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db029bb7b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db029bb7b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db029bb7b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daaf6a300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daaf6a300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db03c268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db03c2684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daaf6a3001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daaf6a3001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db029bb7b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db029bb7b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db03c2684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db03c2684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b9a0b074_1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b9a0b074_1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251bb473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251bb473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a6f75a47f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a6f75a47f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da6f75a47f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da6f75a47f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da6f75a47f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da6f75a47f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da6f75a47f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da6f75a47f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da6f75a47f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da6f75a47f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965474a9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e965474a9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353535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1445100" y="662900"/>
            <a:ext cx="62538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0"/>
              <a:t>Trabalho prático fundamentos de banco de dados</a:t>
            </a:r>
            <a:endParaRPr sz="3000"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/>
              <a:t>Fórmula 1 database</a:t>
            </a:r>
            <a:endParaRPr sz="450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812492" y="3282025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3657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20/01/2022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260849" y="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accent5"/>
                </a:solidFill>
              </a:rPr>
              <a:t>Modelo Relacional segundo banco: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400" b="0"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7163" y="588275"/>
            <a:ext cx="6569675" cy="433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00" y="0"/>
            <a:ext cx="8728700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2736000" y="277500"/>
            <a:ext cx="36720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CONSULTAS SQL</a:t>
            </a:r>
            <a:endParaRPr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Google Shape;138;p23"/>
          <p:cNvSpPr txBox="1">
            <a:spLocks noGrp="1"/>
          </p:cNvSpPr>
          <p:nvPr>
            <p:ph type="body" idx="4294967295"/>
          </p:nvPr>
        </p:nvSpPr>
        <p:spPr>
          <a:xfrm>
            <a:off x="623300" y="889225"/>
            <a:ext cx="3770400" cy="31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1 - SELECT COUNT(results.resultId) AS winsCount, CONCAT(drivers.forename, ' ' , drivers.surname)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FROM results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INNER JOIN drivers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ON results.driverId = drivers.driverId AND results.position = 1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GROUP BY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ORDER BY COUNT(results.resultId) DESC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1300"/>
              </a:spcAft>
              <a:buNone/>
            </a:pPr>
            <a:endParaRPr sz="1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754075" y="3624400"/>
            <a:ext cx="2658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Raleway"/>
                <a:ea typeface="Raleway"/>
                <a:cs typeface="Raleway"/>
                <a:sym typeface="Raleway"/>
              </a:rPr>
              <a:t>DESCRIÇÃO: Quais pilotos ganharam mais corridas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4480950" y="1096275"/>
            <a:ext cx="387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4480950" y="889225"/>
            <a:ext cx="3879300" cy="27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2 - SELECT COUNT(results.resultId) AS podiumCount, CONCAT(drivers.forename, ' ' , drivers.surname)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FROM results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INNER JOIN drivers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ON results.driverId = drivers.driverId AND results.position &lt;= 3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GROUP BY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ORDER BY COUNT(results.resultId) DESC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4572000" y="3624400"/>
            <a:ext cx="3293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DESCRIÇÃO: Quais pilotos mais ficaram no pódio</a:t>
            </a:r>
            <a:endParaRPr sz="11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7" name="Google Shape;147;p24"/>
          <p:cNvGraphicFramePr/>
          <p:nvPr/>
        </p:nvGraphicFramePr>
        <p:xfrm>
          <a:off x="152400" y="152400"/>
          <a:ext cx="5126650" cy="45167940"/>
        </p:xfrm>
        <a:graphic>
          <a:graphicData uri="http://schemas.openxmlformats.org/drawingml/2006/table">
            <a:tbl>
              <a:tblPr>
                <a:noFill/>
                <a:tableStyleId>{90A994DE-1751-4C88-B59E-4AC4F13BDDB1}</a:tableStyleId>
              </a:tblPr>
              <a:tblGrid>
                <a:gridCol w="108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4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winsCount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CONCAT(drivers.forename, ' ' , drivers.surname)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Lewis Hamilton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Michael Schumacher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Sebastian Vettel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Alain Prost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Ayrton Senna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Max Verstappen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Fernando Alonso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Nigel Mansell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Stewart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Niki Lauda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Clark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Fangio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Rosberg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Damon Hill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Mika Häkkinen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Stirling Moss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Jenson Button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Emerson Fittipaldi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 Brabham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Graham Hill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Alberto Ascari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Alan Jones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Reutemann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Mario Andretti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Villeneuve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Rubens Barrichello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James Hunt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Valtteri Bottas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Gerhard Berger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Jody Scheckter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Ronnie Peterson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Daniel Ricciardo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Denny Hulme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Jacky Ickx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Pablo Montoya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René Arnoux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Brooks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Gilles Villeneuve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Laffite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Jochen Rindt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Ralf Schumacher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Riccardo Patrese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Surtees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Nino Farina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Charles Leclerc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Michele Alboreto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Keke Rosberg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Watson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Clay Regazzoni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Sergio Pérez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Bruce McLaren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Irvine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 Gurney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Thierry Boutsen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Hawthorn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Collins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 Hill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Heinz-Harald Frentzen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Didier Pironi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Fisichella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Herbert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Vukovich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Siffert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José Froilán González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Maurice Trintignant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Elio de Angelis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Wolfgang von Trips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Jabouille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Rodríguez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Depailler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Revson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Tambay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Ludovico Scarfiotti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Gethin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Richie Ginther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Cevert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Alessandro Nannini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Lorenzo Bandini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Pace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Bryan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Jochen Mass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Panis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Piero Taruffi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Pierre Gasly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Vittorio Brambilla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 Alesi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Troy Ruttman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Lee Wallard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Kubica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Esteban Ocon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Baghetti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Sam Hanks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Fagioli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Heikki Kovalainen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Sainz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Innes Ireland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Musso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Johnnie Parsons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Russell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Rathmann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Beltoise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 Flaherty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Rodger Ward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Sweikert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Pastor Maldonado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Gunnar Nilsson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 err="1"/>
                        <a:t>Jo</a:t>
                      </a:r>
                      <a:r>
                        <a:rPr lang="pt-BR" dirty="0"/>
                        <a:t> </a:t>
                      </a:r>
                      <a:r>
                        <a:rPr lang="pt-BR" dirty="0" err="1"/>
                        <a:t>Bonnier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2" name="Google Shape;152;p25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{90A994DE-1751-4C88-B59E-4AC4F13BDDB1}</a:tableStyleId>
              </a:tblPr>
              <a:tblGrid>
                <a:gridCol w="1266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28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podiumCount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CONCAT(drivers.forename, ' ' , drivers.surname)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Lewis Hamilton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155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Michael Schumacher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Sebastian Vettel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Alain Prost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Fernando Alonso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Ayrton Senna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Max Verstappen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Rubens Barrichello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Valtteri Bottas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Nigel Mansell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Rosberg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Niki Lauda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Mika Häkkinen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Jenson Button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Gerhard Berger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Reutemann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Stewart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Damon Hill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Riccardo Patrese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Graham Hill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Emerson Fittipaldi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Fangio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Jody Scheckter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Denny Hulme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 Alesi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Daniel Ricciardo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Clark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Laffite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 Brabham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Pablo Montoya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Clay Regazzoni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Bruce McLaren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Ralf Schumacher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Irvine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Sergio Pérez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Ronnie Peterson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Jacky Ickx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Alan Jones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Stirling Moss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Charles Leclerc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Surtees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Michele Alboreto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Villeneuve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James Hunt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René Arnoux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Watson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Nino Farina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Mario Andretti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 Gurney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Depailler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Fisichella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Heinz-Harald Frentzen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Hawthorn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Alberto Ascari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Keke Rosberg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 Hill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José Froilán González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Thierry Boutsen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Sainz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Richie Ginther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Jochen Rindt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Nick Heidfeld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Didier Pironi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Gilles Villeneuve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Cevert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Stefan Johansson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Kubica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Tambay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 Amon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Maurice Trintignant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Brooks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Romain Grosjean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Collins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Elio de Angelis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 Behra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Russell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Cheever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Martin Brundle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Alessandro Nannini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Revson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Jochen Mass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Lorenzo Bandini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Beltoise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Villoresi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Herbert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Rodríguez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Musso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Lando Norris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Pace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Wolfgang von Trips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Fagioli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Siffert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Piero Taruffi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Panis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Andrea de Cesaris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Rathmann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Gunnar Nilsson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Derek Warwick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Innes Ireland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Heikki Kovalainen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Sam Hanks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Ivan Capelli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Maggs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Bryan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Timo Glock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Eugenio Castellotti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Daniil Kvyat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Lance Stroll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Jarier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Alexander Wurz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Masten Gregory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Blundell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Pierre Gasly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Jos Verstappen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Karl Kling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Alexander Albon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Felice Bonetto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Harry Schell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Louis Rosier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Esteban Ocon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Rudi Fischer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Rodger Ward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Vukovich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Hans-Joachim Stuck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 McGrath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Cesare Perdisa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Oliver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Jabouille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Gendebien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Tom Pryce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Manzon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Onofre Marimón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Stuart Lewis-Evans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Parkes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Piers Courage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Roy Salvadori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Umberto Maglioli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Stefano Modena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Teo Fabi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Hailwood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Mika Salo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Arundell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 Cross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Richard Attwood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Mauri Rose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 Flaherty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Anderson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Kamui Kobayashi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Lucien Bianchi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Roberto Moreno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Don Freeland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Kevin Magnussen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Bruno Giacomelli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Servoz-Gavin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Whitehead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Aguri Suzuki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Frère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Trevor Taylor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Follmer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Henri Pescarolo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Troy Ruttman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 Jr.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Goldsmith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de la Rosa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Love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Dorino Serafini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Maurício Gugelmin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Philippe Streiff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Rolf Stommelen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Lee Wallard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Tiago Monteiro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Amick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Manny Ayulo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Reine Wisell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Nazaruk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Michael Andretti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Willy Mairesse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Takuma Sato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Boyd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Duane Carter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Alfonso de Portago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Thomson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Russo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Vittorio Brambilla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 Herrmann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Gianni Morbidelli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Ron Flockhart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Baghetti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Reg Parnell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Jyrki Järvilehto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Bonnier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Ludovico Scarfiotti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Vitaly Petrov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Nicola Larini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 Schenken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Louis Chiron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Sweikert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Gethin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Johnnie Parsons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Menditeguy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Spence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Bettenhausen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Donohue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Éric Bernard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Cliff Allison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Brian Redman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Holland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Pastor Maldonado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Davies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00" y="0"/>
            <a:ext cx="8728700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>
            <a:spLocks noGrp="1"/>
          </p:cNvSpPr>
          <p:nvPr>
            <p:ph type="body" idx="4294967295"/>
          </p:nvPr>
        </p:nvSpPr>
        <p:spPr>
          <a:xfrm>
            <a:off x="623300" y="889225"/>
            <a:ext cx="3759600" cy="31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3 - SELECT CONCAT(drivers.forename, ' ' , drivers.surname), COUNT(qualifying.qualifyId) AS poleCount 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FROM qualifying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INNER JOIN drivers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ON qualifying.driverId = drivers.driverId AND qualifying.position = 1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GROUP BY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ORDER BY COUNT(qualifying.qualifyId) DESC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1300"/>
              </a:spcAft>
              <a:buNone/>
            </a:pPr>
            <a:endParaRPr sz="1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754075" y="3624400"/>
            <a:ext cx="2658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Raleway"/>
                <a:ea typeface="Raleway"/>
                <a:cs typeface="Raleway"/>
                <a:sym typeface="Raleway"/>
              </a:rPr>
              <a:t>DESCRIÇÃO: Quais pilotos mais largaram em primeiro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480950" y="1096275"/>
            <a:ext cx="387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481000" y="889225"/>
            <a:ext cx="3879300" cy="27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4 - SELECT CONCAT(drivers.forename, ' ' , drivers.surname)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FROM drivers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WHERE drivers.driverId NOT IN (SELECT qualifying.driverId FROM qualifying WHERE qualifying.position = 1)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ORDER BY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713675" y="3624400"/>
            <a:ext cx="2982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DESCRIÇÃO: Quais pilotos nunca largaram em primeiro</a:t>
            </a:r>
            <a:endParaRPr sz="11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Google Shape;137;p23">
            <a:extLst>
              <a:ext uri="{FF2B5EF4-FFF2-40B4-BE49-F238E27FC236}">
                <a16:creationId xmlns:a16="http://schemas.microsoft.com/office/drawing/2014/main" id="{44628D69-C83F-E5B5-D2F4-F27A691C0659}"/>
              </a:ext>
            </a:extLst>
          </p:cNvPr>
          <p:cNvSpPr txBox="1"/>
          <p:nvPr/>
        </p:nvSpPr>
        <p:spPr>
          <a:xfrm>
            <a:off x="2736000" y="277500"/>
            <a:ext cx="36720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CONSULTAS SQL</a:t>
            </a:r>
            <a:endParaRPr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8" name="Google Shape;168;p27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{90A994DE-1751-4C88-B59E-4AC4F13BDDB1}</a:tableStyleId>
              </a:tblPr>
              <a:tblGrid>
                <a:gridCol w="4104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CONCAT(drivers.forename, ' ' , drivers.surname)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poleCount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Lewis Hamilton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Sebastian Vettel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Michael Schumacher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Rosberg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Fernando Alonso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Max Verstappen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Valtteri Bottas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Charles Leclerc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Damon Hill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Rubens Barrichello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Mika Häkkinen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Jenson Button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Ralf Schumacher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Fisichella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Gerhard Berger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Daniel Ricciardo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Ayrton Senna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Sainz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Pablo Montoya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Nigel Mansell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Kubica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Russell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Hülkenberg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Kevin Magnussen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Heikki Kovalainen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Heinz-Harald Frentzen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Lance Stroll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Nick Heidfeld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Lando Norris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 Alesi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Sergio Pérez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3" name="Google Shape;173;p28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{90A994DE-1751-4C88-B59E-4AC4F13BDDB1}</a:tableStyleId>
              </a:tblPr>
              <a:tblGrid>
                <a:gridCol w="4255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CONCAT(drivers.forename, ' ' , drivers.surname)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Kazuki Nakajima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Sébastien Bourdais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Timo Glock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Takuma Sato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 Jr.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Anthony Davidson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Vitantonio Liuzzi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Alexander Wurz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Scott Speed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Christijan Albers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Markus Winkelhock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Sakon Yamamoto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Christian Klien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Tiago Monteiro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Yuji Ide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Franck Montagny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de la Rosa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Doornbos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Narain Karthikeyan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Friesacher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Ricardo Zonta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Antônio Pizzonia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Cristiano da Matta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Panis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Giorgio Pantano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Gianmaria Bruni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Zsolt Baumgartner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Marc Gené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Jos Verstappen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Justin Wilson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Ralph Firman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Nicolas Kiesa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Luciano Burti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Irvine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Tarso Marques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Enrique Bernoldi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Gastón Mazzacane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Tomáš Enge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 Yoong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Mika Salo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Diniz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Herbert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Allan McNish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Sébastien Buemi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Toranosuke Takagi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Luca Badoer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Alessandro Zanardi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Stéphane Sarrazin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Ricardo Rosset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Esteban Tuero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Shinji Nakano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Jan Magnussen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Nicola Larini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Ukyo Katayama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Vincenzo Sospiri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Gianni Morbidelli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Norberto Fontana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Lamy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Martin Brundle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Andrea Montermini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Giovanni Lavaggi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Blundell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Aguri Suzuki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Taki Inoue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Roberto Moreno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Karl Wendlinger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Bertrand Gachot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Domenico Schiattarella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Pierluigi Martini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Jean-Christophe Boullion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Massimiliano Papis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Jean-Denis Délétraz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Gabriele Tarquini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Érik Comas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Brabham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Éric Bernard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Christian Fittipaldi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Michele Alboreto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Beretta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Roland Ratzenberger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Belmondo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Jyrki Järvilehto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Andrea de Cesaris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Jean-Marc Gounon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Philippe Alliot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Philippe Adams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Yannick Dalmas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Hideki Noda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Franck Lagorce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Alain Prost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Derek Warwick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Riccardo Patrese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Fabrizio Barbazza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Michael Andretti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Ivan Capelli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Thierry Boutsen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Marco Apicella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Emanuele Naspetti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Toshio Suzuki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Maurício Gugelmin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Eric van de Poele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Grouillard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Andrea Chiesa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Stefano Modena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Giovanna Amati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 Caffi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Enrico Bertaggia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Perry McCarthy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Jan Lammers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Satoru Nakajima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Emanuele Pirro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Stefan Johansson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Julian Bailey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Chaves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Michael Bartels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Naoki Hattori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Alessandro Nannini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Bernd Schneider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Paolo Barilla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Gregor Foitek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Claudio Langes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Gary Brabham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Martin Donnelly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Bruno Giacomelli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Jaime Alguersuari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Romain Grosjean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Kamui Kobayashi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Jonathan Palmer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Christian Danner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Cheever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Luis Pérez-Sala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Piercarlo Ghinzani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Volker Weidler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Pierre-Henri Raphanel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René Arnoux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Joachim Winkelhock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Oscar Larrauri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Philippe Streiff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Adrián Campos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Jean-Louis Schlesser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Pascal Fabre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Teo Fabi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Franco Forini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Laffite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Elio de Angelis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Dumfries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Tambay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Marc Surer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Keke Rosberg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Alan Jones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Huub Rothengatter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Allen Berg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Manfred Winkelhock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Niki Lauda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Hesnault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Mauro Baldi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Stefan Bellof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Kenny Acheson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Watson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Cecotto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Gartner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Corrado Fabi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Thackwell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Chico Serra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Danny Sullivan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Eliseo Salazar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Roberto Guerrero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Raul Boesel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Jarier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Villeneuve Sr.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Reutemann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Jochen Mass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Slim Borgudd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Didier Pironi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Gilles Villeneuve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Riccardo Paletti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Brian Henton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Derek Daly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Mario Andretti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Emilio de Villota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Geoff Lees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Tommy Byrne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Rupert Keegan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Hector Rebaque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Beppe Gabbiani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Kevin Cogan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Miguel Ángel Guerra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Siegfried Stohr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Ricardo Zunino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Ricardo Londoño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Jabouille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Giorgio Francia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Depailler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Jody Scheckter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Clay Regazzoni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Emerson Fittipaldi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Dave Kennedy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Stephen South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Tiff Needell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Desiré Wilson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Harald Ertl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Vittorio Brambilla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James Hunt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Arturo Merzario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Hans-Joachim Stuck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Gianfranco Brancatelli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Jacky Ickx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Gaillard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 Ribeiro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Ronnie Peterson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Brett Lunger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Danny Ongais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Lamberto Leoni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Divina Galica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Rolf Stommelen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Alberto Colombo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Trimmer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 Binder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Michael Bleekemolen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 Franchi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Bobby Rahal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Pace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Ian Scheckter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Tom Pryce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Ingo Hoffmann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Renzo Zorzi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Gunnar Nilsson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Larry Perkins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Boy Lunger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Nève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Purley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Conny Andersson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Bernard de Dryver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Oliver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Mikko Kozarowitzky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Andy Sutcliffe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Guy Edwards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Brian McGuire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Vern Schuppan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 Heyer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Teddy Pilette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Ian Ashley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Loris Kessel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Kunimitsu Takahashi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Kazuyoshi Hoshino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Noritake Takahara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Lella Lombardi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Evans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Michel Leclère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 Amon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Emilio Zapico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Henri Pescarolo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 Nelleman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Damien Magee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Wilds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Alessandro Pesenti-Rossi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Otto Stuppacher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Warwick Brown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Masahiro Hasemi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Donohue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Graham Hill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Wilson Fittipaldi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Guy Tunmer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Keizan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Dave Charlton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Brise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Roelof Wunderink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Migault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Torsten Palm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Gijs van Lennep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Hiroshi Fushida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Nicholson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Dave Morgan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Crawford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Vonlanthen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Denny Hulme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Hailwood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Beltoise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Howden Ganley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Richard Robarts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Revson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Paddy Driver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Tom Belsø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Brian Redman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Rikky von Opel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 Schenken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Gérard Larrousse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Leo Kinnunen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Reine Wisell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Bertil Roos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José Dolhem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Gethin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Derek Bell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Hobbs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Dieter Quester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Helmuth Koinigg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 Facetti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Eppie Wietzes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Cevert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Stewart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Beuttler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Nanni Galli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Luiz Bueno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Follmer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Andrea de Adamich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Pretorius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Roger Williamson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Graham McRae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Helmut Marko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Walker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 Soler-Roig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Love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Surtees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Skip Barber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Brack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Sam Posey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Rodríguez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Siffert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Bonnier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Mazet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Max Jean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Vic Elford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Silvio Moser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Eaton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 Lovely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 Craft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Cannon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 Brabham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Miles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Jochen Rindt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Servoz-Gavin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Bruce McLaren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Piers Courage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de Klerk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Ignazio Giunti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 Gurney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Hubert Hahne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Gus Hutchison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Westbury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Sam Tingle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Basil van Rooyen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Richard Attwood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 Pease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Cordts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Clark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Spence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Ludovico Scarfiotti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Lucien Bianchi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Schlesser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Robin Widdows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Kurt Ahrens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Frank Gardner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Bobby Unser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Moisés Solana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Anderson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Luki Botha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Lorenzo Bandini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Richie Ginther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Parkes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 Irwin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Guy Ligier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Alan Rees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Brian Hart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Fisher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Tom Jones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Baghetti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Jonathan Williams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Bondurant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Arundell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Vic Wilson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Taylor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 Lawrence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Trevor Taylor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Giacomo Russo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 Hill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Innes Ireland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Ronnie Bucknum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Hawkins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Prophet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Maggs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Trevor Blokdyk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Neville Lederle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Doug Serrurier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Brausch Niemann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Ernie Pieterse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Clive Puzey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Ray Reed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Clapham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 Blignaut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Masten Gregory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Rhodes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Ian Raby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Alan Rollinson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Brian Gubby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Gerhard Mitter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Roberto Bussinello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Nino Vaccarella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Giorgio Bassi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Maurice Trintignant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Bernard Collomb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André Pilette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Carel Godin de Beaufort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Edgar Barth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Mário de Araújo Cabral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Walt Hansgen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Hap Sharp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Willy Mairesse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Campbell-Jones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Ian Burgess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Settember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Nasif Estéfano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Hall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 Parnell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Kurt Kuhnke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Ernesto Brambilla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Roberto Lippi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Günther Seiffert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 Abate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Gaetano Starrabba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Broeker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Rodger Ward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Ernie de Vos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Frank Dochnal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Thomas Monarch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Lewis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Ricardo Rodríguez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Wolfgang Seidel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Roy Salvadori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Ben Pon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 Slotemaker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Marsh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Gerry Ashmore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Heinz Schiller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Colin Davis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Jay Chamberlain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Shelly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Keith Greene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Heini Walter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Ernesto Prinoth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Roger Penske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 Schroeder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Timmy Mayer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Bruce Johnstone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Harris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Gary Hocking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Syd van der Vyver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Stirling Moss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Wolfgang von Trips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Cliff Allison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 Herrmann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Brooks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Michael May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Henry Taylor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Gendebien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Giorgio Scarlatti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Brian Naylor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Manuel Bordeu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 Fairman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Massimo Natili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Monteverdi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Renato Pirocchi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Geoff Duke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Alfonso Thiele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Menato Boffa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Ryan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Lloyd Ruby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Ken Miles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Menditeguy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Alberto Rodriguez Larreta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José Froilán González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Roberto Bonomi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Gino Munaron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Harry Schell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Alan Stacey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Ettore Chimeri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Antonio Creus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 Bristow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Bruce Halford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Chuck Daigh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Lance Reventlow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Rathmann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Goldsmith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Don Branson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Thomson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Johnson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Veith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Bud Tingelstad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Christie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Red Amick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Duane Carter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Homeier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Gene Hartley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Chuck Stevenson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Bobby Grim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Shorty Templeman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Hurtubise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Bryan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4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Troy Ruttman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Sachs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Don Freeland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Bettenhausen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Wayne Weiler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Anthony Foyt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Russo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Boyd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Gene Force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McWithey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Len Sutton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Dick Rathmann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 Herman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Dempsey Wilson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Taylor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Ron Flockhart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Piper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Giulio Cabianca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Piero Drogo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Fred Gamble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Arthur Owen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Horace Gould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Drake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Ivor Bueb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Alain de Changy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Maria de Filippis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 Lucienbonnet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André Testut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 Behra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Russo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Daywalt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Chuck Arnold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 Keller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 Flaherty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Cheesbourg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Ray Crawford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 Turner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Chuck Weyant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Jud Larson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Magill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Carroll Shelby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Fritz d'Orey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Azdrubal Fontes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Ashdown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Moss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Dennis Taylor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Harry Blanchard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Alessandro de Tomaso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Constantine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Said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 Cade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Musso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Hawthorn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Fangio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Paco Godia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Collins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Ken Kavanagh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Gerino Gerini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Bruce Kessler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Emery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Piotti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Bernie Ecclestone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Taramazzo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Louis Chiron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Stuart Lewis-Evans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Amick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Reece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Johnnie Parsons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Johnnie Tolan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Billy Garrett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 Elisian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 O'Connor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Jerry Unser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 Bisch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Christian Goethals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Dick Gibson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La Caze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André Guelfi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Picard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Tom Bridger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Alfonso de Portago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Cesare Perdisa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Eugenio Castellotti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André Simon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Les Leston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Sam Hanks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Andy Linden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Marshall Teague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Don Edmunds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Fred Agabashian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Elmer George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MacDowel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Herbert MacKay-Fraser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Gerard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Umberto Maglioli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England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Chico Landi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Alberto Uria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Hernando da Silva Ramos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Élie Bayol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5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Manzon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Louis Rosier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Sweikert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Cliff Griffith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Duke Dinsmore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Keith Andrews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Frère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Villoresi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Piero Scotti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Colin Chapman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Desmond Titterington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Archie Scott Brown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Ottorino Volonterio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André Milhoux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Toulo de Graffenried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Piero Taruffi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Nino Farina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Roberto Mieres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Sergio Mantovani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Clemar Bucci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Jesús Iglesias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Alberto Ascari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Karl Kling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Pablo Birger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Pollet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Lance Macklin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Ted Whiteaway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Davies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Walt Faulkner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Cal Niday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 Cross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Vukovich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 McGrath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Jerry Hoyt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Claes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Walker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Sparken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Ken Wharton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Kenneth McAlpine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Leslie Marr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Rolt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Fitch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 Lucas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Prince Bira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Onofre Marimón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Roger Loyer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Jorge Daponte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Nazaruk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Larry Crockett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Manny Ayulo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Frank Armi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Travis Webb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Len Duncan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Ernie McCoy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Swaters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Georges Berger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Don Beauman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Leslie Thorne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Whitehouse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Riseley-Prichard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Reg Parnell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Whitehead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Eric Brandon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Alan Brown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Rodney Nuckey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Hermann Lang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Theo Helfrich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Fred Wacker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Giovanni de Riu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Oscar Gálvez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Barber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Felice Bonetto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Adolfo Cruz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Duke Nalon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 Scarborough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Holland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Scott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Arthur Legat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Yves Cabantous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Crook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Stewart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Ian Stewart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Duncan Hamilton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Ernst Klodwig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Rudolf Krause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Oswald Karch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Willi Heeks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Theo Fitzau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Kurt Adolff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Günther Bechem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Erwin Bauer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 von Stuck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Ernst Loof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 Scherrer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Max de Terra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Hirt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Piero Carini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Rudi Fischer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Toni Ulmen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Abecassis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6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Connor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Rigsby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Joe James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Schindler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Fonder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Henry Banks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McDowell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Chet Miller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Bobby Ball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Charles de Tornaco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Roger Laurent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O'Brien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Gaze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Robin Montgomerie-Charrington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Franco Comotti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Philippe Étancelin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Dennis Poore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Eric Thompson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Ken Downing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Graham Whitehead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Gino Bianco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Murray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Eitel Cantoni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Aston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Adolf Brudes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Fritz Riess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Helmut Niedermayr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 Klenk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Marcel Balsa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Rudolf Schoeller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Pietsch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Josef Peters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Dries van der Lof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Jan Flinterman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Piero Dusio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Alberto Crespo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Franco Rol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Consalvo Sanesi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Guy Mairesse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Henri Louveau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Lee Wallard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 Forberg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Mauri Rose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Mackey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Cecil Green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Walt Brown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Mack Hellings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Pierre Levegh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Eugène Chaboud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Aldo Gordini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Joe Kelly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Philip Fotheringham-Parker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Brian Shawe Taylor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James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Toni Branca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Ken Richardson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Jover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Georges Grignard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Hampshire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Geoff Crossley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Fagioli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Cuth Harrison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Joe Fry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Eugène Martin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Leslie Johnson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Clemente Biondetti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Alfredo Pián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Raymond Sommer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Joie Chitwood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Myron Fohr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Walt Ader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Holmes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Bayliss Levrett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Jackson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Nello Pagani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Charles Pozzi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Dorino Serafini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Cantrell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Mantz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Danny Kladis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Óscar González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Vitaly Petrov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Lucas di Grassi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Bruno Senna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Karun Chandhok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Pastor Maldonado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di Resta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Jérôme d'Ambrosio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Jean-Éric Vergne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Charles Pic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Max Chilton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Esteban Gutiérrez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Giedo van der Garde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Jules Bianchi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Daniil Kvyat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André Lotterer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Marcus Ericsson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Will Stevens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Nasr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Roberto Merhi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7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Alexander Rossi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Jolyon Palmer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Pascal Wehrlein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Rio Haryanto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Stoffel Vandoorne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Esteban Ocon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Antonio Giovinazzi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Pierre Gasly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Brendon Hartley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Sergey Sirotkin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Alexander Albon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Nicholas Latifi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Pietro Fittipaldi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 Aitken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Yuki Tsunoda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Nikita Mazepin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Mick Schumacher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Guanyu Zhou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Nyck de Vries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Oscar Piastri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Logan Sargeant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82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00" y="0"/>
            <a:ext cx="8728700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9"/>
          <p:cNvSpPr txBox="1">
            <a:spLocks noGrp="1"/>
          </p:cNvSpPr>
          <p:nvPr>
            <p:ph type="body" idx="4294967295"/>
          </p:nvPr>
        </p:nvSpPr>
        <p:spPr>
          <a:xfrm>
            <a:off x="954075" y="889225"/>
            <a:ext cx="3759600" cy="31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5 - SELECT CONCAT(drivers.forename, ' ' , drivers.surname)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FROM drivers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WHERE drivers.driverId NOT IN (SELECT results.driverId FROM results)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ORDER BY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1300"/>
              </a:spcAft>
              <a:buNone/>
            </a:pPr>
            <a:endParaRPr sz="1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Google Shape;181;p29"/>
          <p:cNvSpPr txBox="1"/>
          <p:nvPr/>
        </p:nvSpPr>
        <p:spPr>
          <a:xfrm>
            <a:off x="754075" y="3624400"/>
            <a:ext cx="2658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Raleway"/>
                <a:ea typeface="Raleway"/>
                <a:cs typeface="Raleway"/>
                <a:sym typeface="Raleway"/>
              </a:rPr>
              <a:t>DESCRIÇÃO: Quais pilotos nunca correram uma corrida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2" name="Google Shape;182;p29"/>
          <p:cNvSpPr txBox="1"/>
          <p:nvPr/>
        </p:nvSpPr>
        <p:spPr>
          <a:xfrm>
            <a:off x="4480950" y="1096275"/>
            <a:ext cx="387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29"/>
          <p:cNvSpPr txBox="1"/>
          <p:nvPr/>
        </p:nvSpPr>
        <p:spPr>
          <a:xfrm>
            <a:off x="4241250" y="889225"/>
            <a:ext cx="4119000" cy="27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6 - SELECT COUNT(results.resultId) AS winsCount, constructors.name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FROM results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INNER JOIN constructors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ON results.constructorId = constructors.constructorId AND results.position = 1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GROUP BY constructors.constructorId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ORDER BY COUNT(results.resultId) DESC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29"/>
          <p:cNvSpPr txBox="1"/>
          <p:nvPr/>
        </p:nvSpPr>
        <p:spPr>
          <a:xfrm>
            <a:off x="4713675" y="3624400"/>
            <a:ext cx="2982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DESCRIÇÃO: Quais construtores mais ganharam corridas</a:t>
            </a:r>
            <a:endParaRPr sz="11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Google Shape;137;p23">
            <a:extLst>
              <a:ext uri="{FF2B5EF4-FFF2-40B4-BE49-F238E27FC236}">
                <a16:creationId xmlns:a16="http://schemas.microsoft.com/office/drawing/2014/main" id="{CB5B2583-A281-1061-FE92-606352F5940E}"/>
              </a:ext>
            </a:extLst>
          </p:cNvPr>
          <p:cNvSpPr txBox="1"/>
          <p:nvPr/>
        </p:nvSpPr>
        <p:spPr>
          <a:xfrm>
            <a:off x="2736000" y="277500"/>
            <a:ext cx="36720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CONSULTAS SQL</a:t>
            </a:r>
            <a:endParaRPr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9" name="Google Shape;189;p30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{90A994DE-1751-4C88-B59E-4AC4F13BDDB1}</a:tableStyleId>
              </a:tblPr>
              <a:tblGrid>
                <a:gridCol w="4223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CONCAT(drivers.forename, ' ' , drivers.surname)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Oscar Piastri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Logan Sargeant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Google Shape;194;p31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{90A994DE-1751-4C88-B59E-4AC4F13BDDB1}</a:tableStyleId>
              </a:tblPr>
              <a:tblGrid>
                <a:gridCol w="104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0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winsCount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name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243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Ferrari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179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McLaren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Mercedes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Williams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Red Bull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Team Lotus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Renault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Benetton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Brabham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Tyrrell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Lotus-Climax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Cooper-Climax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Alfa Romeo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Lotus-Ford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Vanwall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Maserati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Ligier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Matra-Ford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Brabham-Repco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Brawn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Kurtis Kraft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Jordan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McLaren-Ford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Honda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Wolf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March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Watson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Epperly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Brabham-Climax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Lotus F1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Brabham-Ford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Cooper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Cooper-Maserati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Shadow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Eagle-Weslake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Penske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Lotus-BRM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Stewart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Kuzma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Hesketh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Porsche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AlphaTauri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BMW Sauber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Racing Point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Toro Rosso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Alpine F1 Team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 idx="4294967295"/>
          </p:nvPr>
        </p:nvSpPr>
        <p:spPr>
          <a:xfrm>
            <a:off x="535775" y="287150"/>
            <a:ext cx="5928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/>
              <a:t>Conteúdo do banco de dados</a:t>
            </a:r>
            <a:endParaRPr dirty="0"/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 idx="4294967295"/>
          </p:nvPr>
        </p:nvSpPr>
        <p:spPr>
          <a:xfrm>
            <a:off x="535775" y="10987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800" b="0">
                <a:latin typeface="Lato"/>
                <a:ea typeface="Lato"/>
                <a:cs typeface="Lato"/>
                <a:sym typeface="Lato"/>
              </a:rPr>
              <a:t>O banco de dados abordado no trabalho  é um banco de dados sobre Fórmula 1 trazendo dados de pilotos, corridas, temporadas, circuitos e entre outros elementos do esporte, contando com 14 tabelas em sua estrutura, onde sua alimentação e esquema foi pego do site Ergast.</a:t>
            </a:r>
            <a:endParaRPr sz="1800" b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7775" y="1826374"/>
            <a:ext cx="3106225" cy="331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00" y="0"/>
            <a:ext cx="8728700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2"/>
          <p:cNvSpPr txBox="1">
            <a:spLocks noGrp="1"/>
          </p:cNvSpPr>
          <p:nvPr>
            <p:ph type="body" idx="4294967295"/>
          </p:nvPr>
        </p:nvSpPr>
        <p:spPr>
          <a:xfrm>
            <a:off x="1100275" y="1176900"/>
            <a:ext cx="8960100" cy="27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7 - SELECT CONCAT(drivers.forename, ' ' , drivers.surname) AS driverName, 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circuits.name AS circuitName, 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circuits.country AS circuitCountry, status.status, races.date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FROM results INNER JOIN drivers  ON results.driverId =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INNER JOIN races ON races.raceId = results.raceId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INNER JOIN circuits ON circuits.circuitId = races.circuitId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INNER JOIN status ON status.statusId = results.statusId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WHERE results.statusId = 104 OR results.statusId = 3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ORDER BY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1300"/>
              </a:spcAft>
              <a:buNone/>
            </a:pPr>
            <a:endParaRPr sz="1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>
            <a:off x="2845075" y="3857650"/>
            <a:ext cx="54705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100">
                <a:latin typeface="Raleway"/>
                <a:ea typeface="Raleway"/>
                <a:cs typeface="Raleway"/>
                <a:sym typeface="Raleway"/>
              </a:rPr>
              <a:t>DESCRIÇÃO: quais pilotos tiveram acidentes (statusId = 104 OR status = 3), informando o nome do piloto, nome do circuito e país do circuito e data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Google Shape;137;p23">
            <a:extLst>
              <a:ext uri="{FF2B5EF4-FFF2-40B4-BE49-F238E27FC236}">
                <a16:creationId xmlns:a16="http://schemas.microsoft.com/office/drawing/2014/main" id="{E447E037-8EDF-7F55-736F-D8AC5E8C9B70}"/>
              </a:ext>
            </a:extLst>
          </p:cNvPr>
          <p:cNvSpPr txBox="1"/>
          <p:nvPr/>
        </p:nvSpPr>
        <p:spPr>
          <a:xfrm>
            <a:off x="2736000" y="277500"/>
            <a:ext cx="36720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CONSULTAS SQL</a:t>
            </a:r>
            <a:endParaRPr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7" name="Google Shape;207;p33"/>
          <p:cNvGraphicFramePr/>
          <p:nvPr>
            <p:extLst>
              <p:ext uri="{D42A27DB-BD31-4B8C-83A1-F6EECF244321}">
                <p14:modId xmlns:p14="http://schemas.microsoft.com/office/powerpoint/2010/main" val="1521444852"/>
              </p:ext>
            </p:extLst>
          </p:nvPr>
        </p:nvGraphicFramePr>
        <p:xfrm>
          <a:off x="152400" y="152400"/>
          <a:ext cx="8791900" cy="40413420"/>
        </p:xfrm>
        <a:graphic>
          <a:graphicData uri="http://schemas.openxmlformats.org/drawingml/2006/table">
            <a:tbl>
              <a:tblPr>
                <a:noFill/>
                <a:tableStyleId>{90A994DE-1751-4C88-B59E-4AC4F13BDDB1}</a:tableStyleId>
              </a:tblPr>
              <a:tblGrid>
                <a:gridCol w="1945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1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7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86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driverName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circuitName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circuitCountry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status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date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Lewis Hamilton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Autodromo Nazionale di Monza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Italy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2009-09-13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Nick Heidfeld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Indianapolis Motor Speedway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2006-07-02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Nick Heidfeld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2006-10-22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Nick Heidfeld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 Park Grand Prix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2005-03-06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Nick Heidfeld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2011-06-12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Rosberg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2008-05-25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Rosberg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 Park Grand Prix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2006-04-02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Rosberg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2006-05-28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Rosberg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2006-06-25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Rosberg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Hockenheimring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2006-07-30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Fernando Alonso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Fuji Speedway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Japan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2007-09-30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Fernando Alonso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2004-05-23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Fernando Alonso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2009-10-18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Fernando Alonso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Spa-Francorchamps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Belgium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2010-08-29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Fernando Alonso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Spa-Francorchamps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Belgium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2018-08-26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Heikki Kovalainen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Barcelona-Catalunya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Spain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2008-04-27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Heikki Kovalainen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2007-10-21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Heikki Kovalainen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2009-05-24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Heikki Kovalainen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Barcelona-Catalunya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Spain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2011-05-22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Kazuki Nakajima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2008-06-08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Kazuki Nakajima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 Park Grand Prix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2009-03-29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Kazuki Nakajima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2009-05-24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Kazuki Nakajima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2009-10-18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Marina Bay Street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Singapore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2008-09-28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Sepang International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Malaysia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2006-03-19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Indianapolis Motor Speedway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2006-07-02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Nürburgring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2005-05-29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Hockenheimring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2003-08-03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Yas Marina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UAE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2013-11-03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2016-05-29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Marina Bay Street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Singapore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2017-09-17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Kubica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2007-06-10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Timo Glock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 Park Grand Prix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2008-03-16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Timo Glock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Marina Bay Street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Singapore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2011-09-25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Takuma Sato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2006-06-25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Takuma Sato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Indianapolis Motor Speedway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2006-07-02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Takuma Sato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Spa-Francorchamps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Belgium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2005-09-11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 Jr.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2008-05-25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 Jr.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Marina Bay Street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Singapore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2008-09-28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 Jr.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2008-11-02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 Park Grand Prix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2006-04-02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2004-06-13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2002-05-26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Suzuka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Japan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2002-10-13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Suzuka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Japan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2010-10-10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2011-05-29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2013-05-26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2008-05-25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Autodromo Nazionale di Monza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Italy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2007-09-09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Nürburgring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2006-05-07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2005-05-22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Hungaroring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Hungary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2005-07-31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2005-09-25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Adelaide Street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1995-11-12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2007-06-10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 Park Grand Prix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2006-04-02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Spa-Francorchamps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Belgium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2005-09-11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Suzuka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Japan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2005-10-09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Silverstone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2004-07-11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2003-06-15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2009-10-18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Valencia Street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Spain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2008-08-24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Marina Bay Street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Singapore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2008-09-28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2007-05-27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2007-06-10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Shanghai International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China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2007-10-07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2009-10-18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2011-06-12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of the Americas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2013-11-17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2014-05-25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Suzuka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Japan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2014-10-05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Silverstone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2006-06-11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Indianapolis Motor Speedway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2006-07-02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Hungaroring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Hungary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2006-08-06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Suzuka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Japan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2006-10-08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Nürburgring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2005-05-29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2003-04-06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Hockenheimring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2003-08-03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Indianapolis Motor Speedway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2003-09-28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Korean International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Korea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2010-10-24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Autodromo Nazionale di Monza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Italy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2011-09-11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Jenson Button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Indianapolis Motor Speedway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2006-07-02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Jenson Button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2005-06-12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Jenson Button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José 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2003-04-06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Anthony Davidson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Hungaroring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Hungary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2007-08-05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Sebastian Vettel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Monaco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2009-05-24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Sebastian Vettel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Autódromo Hermanos Rodríguez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Mexico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2015-11-01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Sebastian Vettel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Marina Bay Street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Singapore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2017-09-17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Sebastian Vettel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Hockenheimring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2018-07-22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Sebastian Vettel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 Park Grand Prix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2022-04-10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Fisichella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Autodromo Nazionale di Monza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Italy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2008-09-14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Fisichella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Autodromo Enzo e Dino Ferrari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Italy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2005-04-24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Fisichella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Circuit de Spa-Francorchamps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Belgium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2005-09-11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Fisichella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Nürburgring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2002-06-23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Rubens Barrichello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 Park Grand Prix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2003-03-09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Rubens Barrichello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Hockenheimring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2003-08-03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Rubens Barrichello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Hungaroring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Hungary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1993-08-15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Ralf Schumacher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Silverstone Circuit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2006-06-11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Ralf Schumacher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Hockenheimring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2003-08-03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Ralf Schumacher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/>
                        <a:t>Indianapolis Motor Speedway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/>
                        <a:t>USA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 err="1"/>
                        <a:t>Accident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/>
                        <a:t>2003-09-28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0"/>
                  </a:ext>
                </a:extLst>
              </a:tr>
              <a:tr h="209550">
                <a:tc grid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/>
                        <a:t>[ limitado a 100 resultados por razões técnicas ]</a:t>
                      </a:r>
                      <a:endParaRPr dirty="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17603199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00" y="0"/>
            <a:ext cx="8728700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4"/>
          <p:cNvSpPr txBox="1">
            <a:spLocks noGrp="1"/>
          </p:cNvSpPr>
          <p:nvPr>
            <p:ph type="body" idx="4294967295"/>
          </p:nvPr>
        </p:nvSpPr>
        <p:spPr>
          <a:xfrm>
            <a:off x="955675" y="889225"/>
            <a:ext cx="3345600" cy="31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8- SELECT CONCAT(drivers.forename, ' ' , drivers.surname) AS driverName, COUNT(results.resultId) AS accidentsCount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FROM results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INNER JOIN drivers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ON results.driverId =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WHERE results.statusId = 104 OR results.statusId = 3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GROUP BY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ORDER BY COUNT(results.resultId) DESC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1300"/>
              </a:spcAft>
              <a:buNone/>
            </a:pPr>
            <a:endParaRPr sz="1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5" name="Google Shape;215;p34"/>
          <p:cNvSpPr txBox="1"/>
          <p:nvPr/>
        </p:nvSpPr>
        <p:spPr>
          <a:xfrm>
            <a:off x="601650" y="3773700"/>
            <a:ext cx="3879300" cy="13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Raleway"/>
                <a:ea typeface="Raleway"/>
                <a:cs typeface="Raleway"/>
                <a:sym typeface="Raleway"/>
              </a:rPr>
              <a:t>DESCRIÇÃO: quais pilotos que mais tiveram acidentes (statusId = 104 OR status = 3), informando o nome do piloto, numero de acidentes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6" name="Google Shape;216;p34"/>
          <p:cNvSpPr txBox="1"/>
          <p:nvPr/>
        </p:nvSpPr>
        <p:spPr>
          <a:xfrm>
            <a:off x="4480950" y="1096275"/>
            <a:ext cx="387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34"/>
          <p:cNvSpPr txBox="1"/>
          <p:nvPr/>
        </p:nvSpPr>
        <p:spPr>
          <a:xfrm>
            <a:off x="4361100" y="889225"/>
            <a:ext cx="4119000" cy="27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9 - SELECT drivers.nationality, COUNT(results.resultId) AS accidentsCount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FROM results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INNER JOIN drivers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ON results.driverId = drivers.driverId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WHERE results.statusId = 104 OR results.statusId = 3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GROUP BY drivers.nationality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latin typeface="Raleway"/>
                <a:ea typeface="Raleway"/>
                <a:cs typeface="Raleway"/>
                <a:sym typeface="Raleway"/>
              </a:rPr>
              <a:t>ORDER BY COUNT(results.resultId) DESC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34"/>
          <p:cNvSpPr txBox="1"/>
          <p:nvPr/>
        </p:nvSpPr>
        <p:spPr>
          <a:xfrm>
            <a:off x="4713675" y="3773700"/>
            <a:ext cx="29820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DESCRIÇÃO:mais acidentes (statusId = 104 OR status = 3) por nacionalidade (drivers.nationality)</a:t>
            </a:r>
            <a:endParaRPr sz="11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Google Shape;137;p23">
            <a:extLst>
              <a:ext uri="{FF2B5EF4-FFF2-40B4-BE49-F238E27FC236}">
                <a16:creationId xmlns:a16="http://schemas.microsoft.com/office/drawing/2014/main" id="{DDDA6A81-9623-6CF2-8D12-6B4F40812684}"/>
              </a:ext>
            </a:extLst>
          </p:cNvPr>
          <p:cNvSpPr txBox="1"/>
          <p:nvPr/>
        </p:nvSpPr>
        <p:spPr>
          <a:xfrm>
            <a:off x="2736000" y="277500"/>
            <a:ext cx="36720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CONSULTAS SQL</a:t>
            </a:r>
            <a:endParaRPr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3" name="Google Shape;223;p35"/>
          <p:cNvGraphicFramePr/>
          <p:nvPr/>
        </p:nvGraphicFramePr>
        <p:xfrm>
          <a:off x="152400" y="152400"/>
          <a:ext cx="4419600" cy="140654550"/>
        </p:xfrm>
        <a:graphic>
          <a:graphicData uri="http://schemas.openxmlformats.org/drawingml/2006/table">
            <a:tbl>
              <a:tblPr>
                <a:noFill/>
                <a:tableStyleId>{90A994DE-1751-4C88-B59E-4AC4F13BDDB1}</a:tableStyleId>
              </a:tblPr>
              <a:tblGrid>
                <a:gridCol w="248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driverName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accidentsCount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Hans-Joachim Stuck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Clay Regazzoni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Vittorio Brambilla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James Hunt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Tambay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Depailler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Jarier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Alan Jones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Niki Lauda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Mario Andretti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Graham Hill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Jochen Mass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Riccardo Patrese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Adrian Sutil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Webber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Jody Scheckter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Ronnie Peterson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Philippe Alliot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Ayrton Senna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Watson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Andrea de Cesaris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Didier Pironi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Pierluigi Martini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Rupert Keegan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Derek Warwick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 Brabham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Kimi Räikkönen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Vitantonio Liuzzi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Jarno Trulli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Hülkenberg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Laffite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René Arnoux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Coulthard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 Amon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Felipe Massa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Gilles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Ian Scheckter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Reutemann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Hailwood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Siffert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Gunnar Nilsson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Elio de Angelis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Gerhard Berger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Michael Schumacher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Brett Lunger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Oliver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Max Verstappen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Piercarlo Ghinzani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Pace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Cevert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Surtees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Rolf Stommelen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Nico Rosberg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Pablo Montoya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Innes Ireland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Nigel Mansell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Jochen Rindt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Fernando Alonso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Emerson Fittipaldi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Pastor Maldonado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Marcus Ericsson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Arturo Merzario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Romain Grosjean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Sebastian Vettel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Tom Pryce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Jacky Ickx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Stefan Johansson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Wilson Fittipaldi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Bruno Giacomelli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Heikki Kovalainen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Alessandro Nannini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Scott Speed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Donohue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Derek Daly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Hector Rebaque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Lorenzo Bandini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Brise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Manzon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Denny Hulme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Thierry Boutsen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Kazuki Nakajima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Henri Pescarolo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Charles Leclerc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Maurice Trintignant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Nick Heidfeld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Marc Surer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di Resta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Fisichella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Gethin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Christian Klien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Musso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Bruce McLaren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Jean-Pierre Beltoise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Daniil Kvyat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Keke Rosberg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Kamui Kobayashi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Ralf Schumacher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Collins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Alberto Ascari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Takuma Sato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 Flaherty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Hesnault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Antonio Giovinazzi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Panis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Willy Mairesse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Piers Courage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Vitaly Petrov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Jyrki Järvilehto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Jacques Villeneuve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Satoru Nakajima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Nelson Piquet Jr.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Sainz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Rodríguez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Rubens Barrichello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Parkes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Sergio Pérez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Valtteri Bottas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Jenson Button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Heinz-Harald Frentzen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Harald Ertl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Trevor Taylor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Mark Blundell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Bonnier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Horace Gould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Yves Cabantous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Vic Elford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Philippe Streiff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Aguri Suzuki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Howden Ganley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Wolfgang von Trips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Antônio Pizzonia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Christijan Albers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Phil Hill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Nicholas Latifi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Ivan Capelli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Louis Rosier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Michele Alboreto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Jimmy Daywalt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Harry Schell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Richie Ginther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Alain Prost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Claes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Revson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Herbert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Jaime Alguersuari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Yuki Tsunoda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Esteban Gutiérrez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Ron Flockhart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 Behra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Ray Crawford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 Soler-Roig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Stoffel Vandoorne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Karl Kling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Martin Brundle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Chuck Weyant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Maggs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Stewart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Ralph Firman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Jules Bianchi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Russo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Cheever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Villoresi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 Gurney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Onofre Marimón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Brian Henton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Bettenhausen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Magill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Jonathan Palmer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Nino Farina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Stirling Moss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Len Sutton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Teo Fabi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de la Rosa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 Herman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 Binder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Adrián Campos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Sébastien Buemi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Bertrand Gachot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Paco Godia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Clark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Gene Hartley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 Keller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Jan Magnussen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Andrea de Adamich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Lucien Bianchi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Jan Lammers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Grouillard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Narain Karthikeyan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Eddie Irvine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Settember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Mick Schumacher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Servoz-Gavin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Christian Danner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Bruno Senna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Timo Glock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Kevin Magnussen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Veith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Hall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1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Riccardo Paletti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Walker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Cuth Harrison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Schlesser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Ukyo Katayama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Homeier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Stuart Lewis-Evans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Gerry Ashmore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Hawkins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Emanuele Pirro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Piero Taruffi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Diniz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 Kubica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Dick Rathmann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David Purley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Stefano Modena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Franco Rol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Prince Bira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Daniel Ricciardo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Picard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Walt Hansgen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Ricardo Zunino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Richard Attwood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Manfred Winkelhock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Karl Wendlinger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Peter Whitehead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Giorgio Pantano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Roy Salvadori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François Migault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Jos Verstappen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Ed Elisian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Emilio de Villota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Ricardo Rodríguez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Alfredo Pián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Sam Tingle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Lucas di Grassi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Riseley-Prichard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Giedo van der Garde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Tom Bridger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Wayne Weiler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Vern Schuppan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 Alesi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Henri Louveau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Piotti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Eugène Martin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Andrea Montermini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Pablo Birger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Anthony Davidson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 O'Connor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Ben Pon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Jérôme d'Ambrosio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Clemar Bucci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Tiago Monteiro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Gendebien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Jud Larson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Reine Wisell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Esteban Ocon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Chuck Stevenson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Roberto Moreno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Carlos Menditeguy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Sakon Yamamoto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Goldsmith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Danny Ongais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Beppe Gabbiani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Alan Stacey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Geoff Lees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Dave Charlton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Wolfgang Seidel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Helmuth Koinigg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Gregor Foitek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Mauri Rose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Juan Fangio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Cal Niday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Jerry Unser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Chris Bristow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Dumfries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Beuttler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Nicholson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 Yoong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Russo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Red Amick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Ian Raby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Tim Schenken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Paolo Barilla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Russell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Paddy Driver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Bill Vukovich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 Bisch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Loris Kessel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Jackie Lewis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Siegfried Stohr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Thackwell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Spence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Pedro Lamy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Duke Nalon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Max Chilton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Franck Montagny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Hawthorn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Dave Morgan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Allan McNish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2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Colin Chapman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Frank Gardner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Stefan Bellof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Alex Caffi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Paul Pietsch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Nikita Mazepin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Silvio Moser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Karun Chandhok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Olivier Beretta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Rodger Ward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Guy Edwards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Carel Godin de Beaufort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Miguel Ángel Guerra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Mike Taylor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Bondurant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Huub Rothengatter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Maurício Gugelmin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Don Freeland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Patrick Friesacher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Crawford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Mika Salo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Tony Brooks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Fritz d'Orey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Ronnie Bucknum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 Gartner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Nanni Galli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José Froilán González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Lance Stroll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Johnny Boyd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Mário de Araújo Cabral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Andrea Chiesa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Ian Ashley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Alfonso de Portago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Hans Herrmann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Luigi Fagioli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Larry Perkins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Giancarlo Baghetti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Arthur Owen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John Taylor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Jean-Éric Vergne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Roger Williamson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Andy Linden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Jolyon Palmer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Lella Lombardi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Eugenio Castellotti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Bob Said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Lewis Hamilton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Toulo de Graffenried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Roland Ratzenberger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Jim Rathmann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4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Gerino Gerini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Henry Taylor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George Follmer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Cristiano da Matta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Elmer George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35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8" name="Google Shape;228;p36"/>
          <p:cNvGraphicFramePr/>
          <p:nvPr/>
        </p:nvGraphicFramePr>
        <p:xfrm>
          <a:off x="152400" y="152400"/>
          <a:ext cx="3486875" cy="13074930"/>
        </p:xfrm>
        <a:graphic>
          <a:graphicData uri="http://schemas.openxmlformats.org/drawingml/2006/table">
            <a:tbl>
              <a:tblPr>
                <a:noFill/>
                <a:tableStyleId>{90A994DE-1751-4C88-B59E-4AC4F13BDDB1}</a:tableStyleId>
              </a:tblPr>
              <a:tblGrid>
                <a:gridCol w="205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nationality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accidentsCount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British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179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Italian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French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127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American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German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93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Brazilian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Australian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Swiss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Swedish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Belgian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Finnish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Japanese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Spanish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New Zealander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20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South African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Argentine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Dutch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Canadian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Mexican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Russian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Irish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Monegasque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Venezuelan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Colombian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Danish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Portuguese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Indian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Rhodesian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Polish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Malaysian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Thai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1450" y="0"/>
            <a:ext cx="956691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260849" y="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accent5"/>
                </a:solidFill>
              </a:rPr>
              <a:t>Modelo Relacional: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400" b="0"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450" y="628075"/>
            <a:ext cx="6411100" cy="428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260849" y="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accent5"/>
                </a:solidFill>
              </a:rPr>
              <a:t>Estrutura das tabelas: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400" b="0"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200" y="577575"/>
            <a:ext cx="7119599" cy="445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260849" y="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accent5"/>
                </a:solidFill>
              </a:rPr>
              <a:t>Estrutura das tabelas: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400" b="0"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662" y="549175"/>
            <a:ext cx="7122676" cy="452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260849" y="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accent5"/>
                </a:solidFill>
              </a:rPr>
              <a:t>Estrutura das tabelas: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400" b="0"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750" y="552275"/>
            <a:ext cx="6398476" cy="452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260849" y="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accent5"/>
                </a:solidFill>
              </a:rPr>
              <a:t>Estrutura das tabelas: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400" b="0"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975" y="539500"/>
            <a:ext cx="5852875" cy="2659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5450" y="3243025"/>
            <a:ext cx="5705574" cy="182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260849" y="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accent5"/>
                </a:solidFill>
              </a:rPr>
              <a:t>Estrutura das tabelas: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400" b="0"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575" y="523075"/>
            <a:ext cx="6419225" cy="45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350900" y="0"/>
            <a:ext cx="4045200" cy="9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chemeClr val="dk2"/>
                </a:solidFill>
              </a:rPr>
              <a:t>Parte 2:</a:t>
            </a:r>
            <a:r>
              <a:rPr lang="pt-BR" sz="2400" b="0">
                <a:solidFill>
                  <a:schemeClr val="dk2"/>
                </a:solidFill>
              </a:rPr>
              <a:t> </a:t>
            </a:r>
            <a:r>
              <a:rPr lang="pt-BR" sz="2500"/>
              <a:t>INTEGRAÇÃO</a:t>
            </a:r>
            <a:endParaRPr sz="1900" b="0">
              <a:solidFill>
                <a:schemeClr val="dk2"/>
              </a:solidFill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700" y="0"/>
            <a:ext cx="48333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0700" y="0"/>
            <a:ext cx="4833300" cy="564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/>
        </p:nvSpPr>
        <p:spPr>
          <a:xfrm>
            <a:off x="492550" y="648900"/>
            <a:ext cx="3432600" cy="42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O segundo banco de dados, também sobre Fórmula 1, os dados diferiam um pouco e o esquema era um subconjunto do nosso.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O segundo banco possui dois pilotos que não constam no nosso: Oscar Piastri e Logan Sargeant.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Em vista disso, descobrimos uma versão atualizada do nosso banco de dados datada de 7 de janeiro, que contém esses dois pilotos.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Notamos divergências em dois nomes de construtoras: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No deles: Alpine;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no nosso: Alpine F1 Team.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No deles: Red Bull Racing;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no nosso: Red Bull.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5809</Words>
  <Application>Microsoft Office PowerPoint</Application>
  <PresentationFormat>Apresentação na tela (16:9)</PresentationFormat>
  <Paragraphs>3042</Paragraphs>
  <Slides>25</Slides>
  <Notes>25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29" baseType="lpstr">
      <vt:lpstr>Lato</vt:lpstr>
      <vt:lpstr>Raleway</vt:lpstr>
      <vt:lpstr>Arial</vt:lpstr>
      <vt:lpstr>Swiss</vt:lpstr>
      <vt:lpstr>Trabalho prático fundamentos de banco de dados  Fórmula 1 database</vt:lpstr>
      <vt:lpstr>Conteúdo do banco de dados</vt:lpstr>
      <vt:lpstr>Modelo Relacional: </vt:lpstr>
      <vt:lpstr>Estrutura das tabelas: </vt:lpstr>
      <vt:lpstr>Estrutura das tabelas: </vt:lpstr>
      <vt:lpstr>Estrutura das tabelas: </vt:lpstr>
      <vt:lpstr>Estrutura das tabelas: </vt:lpstr>
      <vt:lpstr>Estrutura das tabelas: </vt:lpstr>
      <vt:lpstr>Parte 2: INTEGRAÇÃO</vt:lpstr>
      <vt:lpstr>Modelo Relacional segundo banco: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prático fundamentos de banco de dados  Fórmula 1 database</dc:title>
  <cp:lastModifiedBy>Nero</cp:lastModifiedBy>
  <cp:revision>2</cp:revision>
  <dcterms:modified xsi:type="dcterms:W3CDTF">2023-01-22T21:11:58Z</dcterms:modified>
</cp:coreProperties>
</file>